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57" r:id="rId4"/>
    <p:sldId id="258" r:id="rId5"/>
    <p:sldId id="274" r:id="rId6"/>
    <p:sldId id="275" r:id="rId7"/>
    <p:sldId id="259" r:id="rId8"/>
    <p:sldId id="260" r:id="rId9"/>
    <p:sldId id="278" r:id="rId10"/>
    <p:sldId id="273" r:id="rId11"/>
    <p:sldId id="261" r:id="rId12"/>
    <p:sldId id="262" r:id="rId13"/>
    <p:sldId id="264" r:id="rId14"/>
    <p:sldId id="263" r:id="rId15"/>
    <p:sldId id="266" r:id="rId16"/>
    <p:sldId id="270" r:id="rId17"/>
    <p:sldId id="276" r:id="rId18"/>
    <p:sldId id="277" r:id="rId19"/>
    <p:sldId id="271" r:id="rId20"/>
    <p:sldId id="272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1656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6EA17-920F-4517-AC8B-13D9E5715A1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49C4AA-FE94-486B-B2D0-910834E238B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39FB2-C546-4830-B5D7-9B77BB73401C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TW" altLang="zh-TW" sz="2400">
                <a:latin typeface="Times New Roman" pitchFamily="18" charset="0"/>
              </a:endParaRPr>
            </a:p>
          </p:txBody>
        </p:sp>
      </p:grp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 dirty="0" err="1" smtClean="0"/>
              <a:t>梵谷科技股份有限公司</a:t>
            </a:r>
            <a:endParaRPr lang="en-US" altLang="zh-TW" dirty="0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32C432A-72BB-4FAF-BEE4-40E7C6D2144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7504" y="0"/>
            <a:ext cx="1577030" cy="936104"/>
            <a:chOff x="147081" y="5805264"/>
            <a:chExt cx="1577030" cy="936104"/>
          </a:xfrm>
        </p:grpSpPr>
        <p:sp>
          <p:nvSpPr>
            <p:cNvPr id="18" name="橢圓 17"/>
            <p:cNvSpPr/>
            <p:nvPr userDrawn="1"/>
          </p:nvSpPr>
          <p:spPr>
            <a:xfrm>
              <a:off x="147081" y="5805264"/>
              <a:ext cx="1008112" cy="936104"/>
            </a:xfrm>
            <a:prstGeom prst="ellipse">
              <a:avLst/>
            </a:prstGeom>
            <a:gradFill flip="none" rotWithShape="1">
              <a:gsLst>
                <a:gs pos="73000">
                  <a:schemeClr val="accent1"/>
                </a:gs>
                <a:gs pos="57000">
                  <a:schemeClr val="bg1">
                    <a:alpha val="56000"/>
                  </a:schemeClr>
                </a:gs>
                <a:gs pos="57000">
                  <a:schemeClr val="bg1">
                    <a:alpha val="5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 userDrawn="1"/>
          </p:nvSpPr>
          <p:spPr>
            <a:xfrm>
              <a:off x="755576" y="6228020"/>
              <a:ext cx="968535" cy="36933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ANGEL</a:t>
              </a:r>
              <a:endPara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pic>
          <p:nvPicPr>
            <p:cNvPr id="20" name="圖片 19" descr="Logo2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00100" y="5949652"/>
              <a:ext cx="571500" cy="6477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A63E1-68FF-4E28-961E-CA57F22026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B290F-C2FA-4C48-894C-B520BCC4854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2278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796136" y="6237312"/>
            <a:ext cx="2897188" cy="474663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 dirty="0" err="1" smtClean="0"/>
              <a:t>梵谷科技股份有限公司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8C599-DEE1-4A76-A7AB-A9544F2043B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919C6-5103-471F-8F7F-81872E6CB9C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04C67-97E1-422D-89CA-75DFBF3CD50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3C99-2581-4E76-9731-84CA857174E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1F08-A780-4343-B9D2-F2BF1D46B2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7BFA7-D790-4DAC-B1E7-747BD6373C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8FA2-EE80-4AAC-9E29-1D41BE00752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E480-78FA-456B-B65A-14923F0BA02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-387424"/>
            <a:ext cx="7620000" cy="6858000"/>
            <a:chOff x="0" y="0"/>
            <a:chExt cx="4800" cy="4320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2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922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722784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2856"/>
            <a:ext cx="7693025" cy="395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r>
              <a:rPr lang="en-US" altLang="zh-TW"/>
              <a:t>梵谷科技股份有限公司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2600" b="1">
                <a:solidFill>
                  <a:schemeClr val="bg1"/>
                </a:solidFill>
              </a:defRPr>
            </a:lvl1pPr>
          </a:lstStyle>
          <a:p>
            <a:fld id="{36F84672-8F93-4CDE-96AF-56BC190A3441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4" name="群組 13"/>
          <p:cNvGrpSpPr/>
          <p:nvPr userDrawn="1"/>
        </p:nvGrpSpPr>
        <p:grpSpPr>
          <a:xfrm>
            <a:off x="107504" y="0"/>
            <a:ext cx="1577030" cy="936104"/>
            <a:chOff x="147081" y="5805264"/>
            <a:chExt cx="1577030" cy="936104"/>
          </a:xfrm>
        </p:grpSpPr>
        <p:sp>
          <p:nvSpPr>
            <p:cNvPr id="15" name="橢圓 14"/>
            <p:cNvSpPr/>
            <p:nvPr userDrawn="1"/>
          </p:nvSpPr>
          <p:spPr>
            <a:xfrm>
              <a:off x="147081" y="5805264"/>
              <a:ext cx="1008112" cy="936104"/>
            </a:xfrm>
            <a:prstGeom prst="ellipse">
              <a:avLst/>
            </a:prstGeom>
            <a:gradFill flip="none" rotWithShape="1">
              <a:gsLst>
                <a:gs pos="73000">
                  <a:schemeClr val="accent1"/>
                </a:gs>
                <a:gs pos="57000">
                  <a:schemeClr val="bg1">
                    <a:alpha val="56000"/>
                  </a:schemeClr>
                </a:gs>
                <a:gs pos="57000">
                  <a:schemeClr val="bg1">
                    <a:alpha val="5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 userDrawn="1"/>
          </p:nvSpPr>
          <p:spPr>
            <a:xfrm>
              <a:off x="755576" y="6228020"/>
              <a:ext cx="968535" cy="369332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ANGEL</a:t>
              </a:r>
              <a:endPara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endParaRPr>
            </a:p>
          </p:txBody>
        </p:sp>
        <p:pic>
          <p:nvPicPr>
            <p:cNvPr id="17" name="圖片 16" descr="Logo2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400100" y="5949652"/>
              <a:ext cx="571500" cy="6477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梵谷科技股份有限公司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zh-TW" altLang="en-US" dirty="0">
                <a:ea typeface="標楷體" pitchFamily="65" charset="-120"/>
              </a:rPr>
              <a:t>小天使口</a:t>
            </a:r>
            <a:r>
              <a:rPr lang="zh-TW" altLang="en-US" dirty="0">
                <a:ea typeface="標楷體" pitchFamily="65" charset="-120"/>
              </a:rPr>
              <a:t>腔黏膜檢查上</a:t>
            </a:r>
            <a:r>
              <a:rPr lang="zh-TW" altLang="en-US" dirty="0" smtClean="0">
                <a:ea typeface="標楷體" pitchFamily="65" charset="-120"/>
              </a:rPr>
              <a:t>傳操作流程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4098925"/>
            <a:ext cx="4013200" cy="650875"/>
          </a:xfrm>
        </p:spPr>
        <p:txBody>
          <a:bodyPr/>
          <a:lstStyle/>
          <a:p>
            <a:r>
              <a:rPr lang="zh-TW" altLang="en-US" sz="1800" b="1" dirty="0">
                <a:ea typeface="標楷體" pitchFamily="65" charset="-120"/>
              </a:rPr>
              <a:t>梵谷科技股份有限公司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口腔黏膜　需轉介的個案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醫療院所醫師針對檢查結果為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需轉介的個案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詢問民眾轉診意願及確認轉診醫院後，將第二聯交由民眾帶回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衛教鼓勵民眾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檳榔、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戒菸及接受確診的重要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民眾攜帶第二聯前往確診及治療醫院進行治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黏膜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IC95/IC97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小天使抛轉程式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76875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黏膜抛轉程式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醫療機構資料編輯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71600" y="5589240"/>
            <a:ext cx="7992888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醫療機構資料編輯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填寫完整後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再退出。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病患資料整列呈紅色，代表資料不完整，按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編輯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直接進入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檢查表格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修正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7"/>
            <a:ext cx="69127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黏膜抛轉程式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轉出文字檔案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71600" y="6021388"/>
            <a:ext cx="7416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ea typeface="標楷體" pitchFamily="65" charset="-120"/>
              </a:rPr>
              <a:t>選擇要拋轉的月份</a:t>
            </a:r>
            <a:r>
              <a:rPr lang="zh-TW" altLang="en-US" dirty="0" smtClean="0">
                <a:ea typeface="標楷體" pitchFamily="65" charset="-120"/>
              </a:rPr>
              <a:t>，依步驟進行</a:t>
            </a:r>
            <a:r>
              <a:rPr lang="zh-TW" altLang="en-US" dirty="0">
                <a:ea typeface="標楷體" pitchFamily="65" charset="-120"/>
              </a:rPr>
              <a:t>拋轉（一個月拋轉一次即可）</a:t>
            </a:r>
            <a:r>
              <a:rPr lang="zh-TW" alt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912768" cy="354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31175" cy="722784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 大乳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口網站登入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畫面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43608" y="5445224"/>
            <a:ext cx="7416824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帳號</a:t>
            </a:r>
            <a:r>
              <a:rPr lang="en-US" altLang="zh-TW" dirty="0">
                <a:ea typeface="標楷體" pitchFamily="65" charset="-120"/>
              </a:rPr>
              <a:t>:</a:t>
            </a:r>
            <a:r>
              <a:rPr lang="zh-TW" altLang="en-US" dirty="0">
                <a:ea typeface="標楷體" pitchFamily="65" charset="-120"/>
              </a:rPr>
              <a:t>健保</a:t>
            </a:r>
            <a:r>
              <a:rPr lang="zh-TW" altLang="en-US" dirty="0" smtClean="0">
                <a:ea typeface="標楷體" pitchFamily="65" charset="-120"/>
              </a:rPr>
              <a:t>代號</a:t>
            </a:r>
            <a:endParaRPr lang="en-US" altLang="zh-TW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密碼</a:t>
            </a:r>
            <a:r>
              <a:rPr lang="en-US" altLang="zh-TW" dirty="0">
                <a:ea typeface="標楷體" pitchFamily="65" charset="-120"/>
              </a:rPr>
              <a:t>:</a:t>
            </a:r>
            <a:r>
              <a:rPr lang="zh-TW" altLang="en-US" dirty="0">
                <a:ea typeface="標楷體" pitchFamily="65" charset="-120"/>
              </a:rPr>
              <a:t>銀行</a:t>
            </a:r>
            <a:r>
              <a:rPr lang="zh-TW" altLang="en-US" dirty="0" smtClean="0">
                <a:ea typeface="標楷體" pitchFamily="65" charset="-120"/>
              </a:rPr>
              <a:t>代號，</a:t>
            </a:r>
            <a:r>
              <a:rPr lang="zh-TW" altLang="en-US" dirty="0">
                <a:ea typeface="標楷體" pitchFamily="65" charset="-120"/>
              </a:rPr>
              <a:t>不足</a:t>
            </a:r>
            <a:r>
              <a:rPr lang="en-US" altLang="zh-TW" dirty="0">
                <a:ea typeface="標楷體" pitchFamily="65" charset="-120"/>
              </a:rPr>
              <a:t>14</a:t>
            </a:r>
            <a:r>
              <a:rPr lang="zh-TW" altLang="en-US" dirty="0">
                <a:ea typeface="標楷體" pitchFamily="65" charset="-120"/>
              </a:rPr>
              <a:t>碼前要補</a:t>
            </a:r>
            <a:r>
              <a:rPr lang="en-US" altLang="zh-TW" dirty="0" smtClean="0">
                <a:ea typeface="標楷體" pitchFamily="65" charset="-120"/>
              </a:rPr>
              <a:t>0 (</a:t>
            </a:r>
            <a:r>
              <a:rPr lang="zh-TW" altLang="en-US" dirty="0" smtClean="0">
                <a:ea typeface="標楷體" pitchFamily="65" charset="-120"/>
              </a:rPr>
              <a:t>或是之前自訂的密碼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5"/>
            <a:ext cx="71287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 大乳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口口腔癌篩檢登入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畫面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2961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3608" y="5445224"/>
            <a:ext cx="74168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ea typeface="標楷體" pitchFamily="65" charset="-120"/>
              </a:rPr>
              <a:t>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口腔癌篩檢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 大乳口網站資料上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276872"/>
            <a:ext cx="70567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600" y="5733256"/>
            <a:ext cx="77048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ea typeface="標楷體" pitchFamily="65" charset="-120"/>
              </a:rPr>
              <a:t>點選</a:t>
            </a:r>
            <a:r>
              <a:rPr lang="en-US" altLang="zh-TW" dirty="0" smtClean="0">
                <a:ea typeface="標楷體" pitchFamily="65" charset="-120"/>
              </a:rPr>
              <a:t>【102</a:t>
            </a:r>
            <a:r>
              <a:rPr lang="zh-TW" altLang="en-US" dirty="0" smtClean="0">
                <a:ea typeface="標楷體" pitchFamily="65" charset="-120"/>
              </a:rPr>
              <a:t>年新版篩檢檔案上傳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，再點選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瀏覽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才能選擇要上傳的檔案</a:t>
            </a: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 大乳口網站資料上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600" y="5157192"/>
            <a:ext cx="770485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電腦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或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我的電腦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，再點選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en-US" altLang="zh-TW" dirty="0" err="1" smtClean="0">
                <a:ea typeface="標楷體" pitchFamily="65" charset="-120"/>
              </a:rPr>
              <a:t>OralExam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資料夾</a:t>
            </a:r>
            <a:endParaRPr lang="en-US" altLang="zh-TW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點選要上傳的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月份</a:t>
            </a:r>
            <a:r>
              <a:rPr lang="en-US" altLang="zh-TW" dirty="0" smtClean="0">
                <a:ea typeface="標楷體" pitchFamily="65" charset="-120"/>
              </a:rPr>
              <a:t>.txt】</a:t>
            </a:r>
            <a:r>
              <a:rPr lang="zh-TW" altLang="en-US" dirty="0" smtClean="0">
                <a:ea typeface="標楷體" pitchFamily="65" charset="-120"/>
              </a:rPr>
              <a:t>檔案</a:t>
            </a:r>
            <a:endParaRPr lang="en-US" altLang="zh-TW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若為第</a:t>
            </a:r>
            <a:r>
              <a:rPr lang="en-US" altLang="zh-TW" dirty="0" smtClean="0">
                <a:ea typeface="標楷體" pitchFamily="65" charset="-120"/>
              </a:rPr>
              <a:t>2</a:t>
            </a:r>
            <a:r>
              <a:rPr lang="zh-TW" altLang="en-US" dirty="0" smtClean="0">
                <a:ea typeface="標楷體" pitchFamily="65" charset="-120"/>
              </a:rPr>
              <a:t>次上傳，請務必先上傳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月份</a:t>
            </a:r>
            <a:r>
              <a:rPr lang="en-US" altLang="zh-TW" dirty="0" smtClean="0">
                <a:ea typeface="標楷體" pitchFamily="65" charset="-120"/>
              </a:rPr>
              <a:t>_DEL.txt】</a:t>
            </a:r>
            <a:r>
              <a:rPr lang="zh-TW" altLang="en-US" dirty="0" smtClean="0">
                <a:ea typeface="標楷體" pitchFamily="65" charset="-120"/>
              </a:rPr>
              <a:t>，再傳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月份</a:t>
            </a:r>
            <a:r>
              <a:rPr lang="en-US" altLang="zh-TW" dirty="0" smtClean="0">
                <a:ea typeface="標楷體" pitchFamily="65" charset="-120"/>
              </a:rPr>
              <a:t>.txt】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5"/>
            <a:ext cx="6984775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 大乳口網站資料上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15616" y="5661248"/>
            <a:ext cx="756084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確認</a:t>
            </a:r>
            <a:r>
              <a:rPr lang="zh-TW" altLang="en-US" dirty="0" smtClean="0">
                <a:ea typeface="標楷體" pitchFamily="65" charset="-120"/>
              </a:rPr>
              <a:t>月份後，點選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送出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，出現下方的上傳成功</a:t>
            </a:r>
            <a:r>
              <a:rPr lang="en-US" altLang="zh-TW" dirty="0" smtClean="0">
                <a:ea typeface="標楷體" pitchFamily="65" charset="-12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請待</a:t>
            </a:r>
            <a:r>
              <a:rPr lang="en-US" altLang="zh-TW" dirty="0" smtClean="0">
                <a:ea typeface="標楷體" pitchFamily="65" charset="-120"/>
              </a:rPr>
              <a:t>2</a:t>
            </a:r>
            <a:r>
              <a:rPr lang="zh-TW" altLang="en-US" dirty="0" smtClean="0">
                <a:ea typeface="標楷體" pitchFamily="65" charset="-120"/>
              </a:rPr>
              <a:t>小時後再登入網站並查詢上傳結果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2095500"/>
            <a:ext cx="7038975" cy="291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013176"/>
            <a:ext cx="4257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大乳口網站檢查匯入查詢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71600" y="5373216"/>
            <a:ext cx="7992888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黏膜檢查匯入結果報告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，查看上傳的</a:t>
            </a:r>
            <a:r>
              <a:rPr lang="en-US" altLang="zh-TW" dirty="0" smtClean="0">
                <a:ea typeface="標楷體" pitchFamily="65" charset="-120"/>
              </a:rPr>
              <a:t>txt</a:t>
            </a:r>
            <a:r>
              <a:rPr lang="zh-TW" altLang="en-US" dirty="0" smtClean="0">
                <a:ea typeface="標楷體" pitchFamily="65" charset="-120"/>
              </a:rPr>
              <a:t>，狀態為成功代表上傳成功</a:t>
            </a:r>
            <a:endParaRPr lang="en-US" altLang="zh-TW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同列後方也會顯示成功</a:t>
            </a:r>
            <a:r>
              <a:rPr lang="en-US" altLang="zh-TW" dirty="0" smtClean="0">
                <a:ea typeface="標楷體" pitchFamily="65" charset="-120"/>
              </a:rPr>
              <a:t>/</a:t>
            </a:r>
            <a:r>
              <a:rPr lang="zh-TW" altLang="en-US" dirty="0" smtClean="0">
                <a:ea typeface="標楷體" pitchFamily="65" charset="-120"/>
              </a:rPr>
              <a:t>失敗筆數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6624"/>
            <a:ext cx="6768752" cy="280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err="1"/>
              <a:t>梵谷科技股份有限公司</a:t>
            </a:r>
            <a:endParaRPr lang="en-US" altLang="zh-TW" dirty="0"/>
          </a:p>
        </p:txBody>
      </p:sp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口腔黏膜</a:t>
            </a:r>
            <a:r>
              <a:rPr lang="zh-TW" altLang="en-US" dirty="0" smtClean="0">
                <a:ea typeface="標楷體" pitchFamily="65" charset="-120"/>
              </a:rPr>
              <a:t>檢查補助對象與時程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12879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13176"/>
            <a:ext cx="676875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匯入查詢退件原因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43608" y="5300663"/>
            <a:ext cx="7057405" cy="78483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ea typeface="標楷體" pitchFamily="65" charset="-120"/>
              </a:rPr>
              <a:t>查詢若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有退件</a:t>
            </a:r>
            <a:r>
              <a:rPr lang="zh-TW" altLang="en-US" dirty="0" smtClean="0">
                <a:ea typeface="標楷體" pitchFamily="65" charset="-120"/>
              </a:rPr>
              <a:t>，點選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瀏覽</a:t>
            </a:r>
            <a:r>
              <a:rPr lang="en-US" altLang="zh-TW" dirty="0" smtClean="0">
                <a:ea typeface="標楷體" pitchFamily="65" charset="-120"/>
              </a:rPr>
              <a:t>】</a:t>
            </a:r>
            <a:r>
              <a:rPr lang="zh-TW" altLang="en-US" dirty="0" smtClean="0">
                <a:ea typeface="標楷體" pitchFamily="65" charset="-120"/>
              </a:rPr>
              <a:t>可下載退</a:t>
            </a:r>
            <a:r>
              <a:rPr lang="zh-TW" altLang="en-US" dirty="0">
                <a:ea typeface="標楷體" pitchFamily="65" charset="-120"/>
              </a:rPr>
              <a:t>件</a:t>
            </a:r>
            <a:r>
              <a:rPr lang="zh-TW" altLang="en-US" dirty="0" smtClean="0">
                <a:ea typeface="標楷體" pitchFamily="65" charset="-120"/>
              </a:rPr>
              <a:t>原因</a:t>
            </a:r>
            <a:endParaRPr lang="en-US" altLang="zh-TW" dirty="0" smtClean="0">
              <a:ea typeface="標楷體" pitchFamily="65" charset="-120"/>
            </a:endParaRPr>
          </a:p>
          <a:p>
            <a:pPr algn="r">
              <a:spcBef>
                <a:spcPct val="50000"/>
              </a:spcBef>
            </a:pPr>
            <a:r>
              <a:rPr lang="en-US" altLang="zh-TW" dirty="0" smtClean="0">
                <a:ea typeface="標楷體" pitchFamily="65" charset="-120"/>
              </a:rPr>
              <a:t>《</a:t>
            </a:r>
            <a:r>
              <a:rPr lang="zh-TW" altLang="en-US" dirty="0" smtClean="0">
                <a:ea typeface="標楷體" pitchFamily="65" charset="-120"/>
              </a:rPr>
              <a:t>範例的退件原因為</a:t>
            </a:r>
            <a:r>
              <a:rPr lang="zh-TW" altLang="en-US" u="sng" dirty="0" smtClean="0">
                <a:ea typeface="標楷體" pitchFamily="65" charset="-120"/>
              </a:rPr>
              <a:t>檢查表格未填入</a:t>
            </a:r>
            <a:r>
              <a:rPr lang="zh-TW" altLang="en-US" dirty="0" smtClean="0">
                <a:ea typeface="標楷體" pitchFamily="65" charset="-120"/>
              </a:rPr>
              <a:t>鄉鎮市區代碼</a:t>
            </a:r>
            <a:r>
              <a:rPr lang="en-US" altLang="zh-TW" dirty="0" smtClean="0">
                <a:ea typeface="標楷體" pitchFamily="65" charset="-120"/>
              </a:rPr>
              <a:t>》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2856"/>
            <a:ext cx="68407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50387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單箭頭接點 12"/>
          <p:cNvCxnSpPr/>
          <p:nvPr/>
        </p:nvCxnSpPr>
        <p:spPr bwMode="auto">
          <a:xfrm flipH="1">
            <a:off x="5004048" y="2852936"/>
            <a:ext cx="144016" cy="86409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 bwMode="auto">
          <a:xfrm flipH="1">
            <a:off x="5148064" y="2636912"/>
            <a:ext cx="1440160" cy="100811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小天使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IC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健保卡掛號畫面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971600" y="5301208"/>
            <a:ext cx="7704088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歲以上患者，請點選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口腔黏膜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95】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2.18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歲原住民身份患者，請點選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口腔黏膜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97】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624736" cy="24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掛號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畫面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71599" y="5589588"/>
            <a:ext cx="71294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序號會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【IC95】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【IC97】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62473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IC95/IC97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口腔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黏膜 基本資料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43608" y="5661248"/>
            <a:ext cx="5184154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ea typeface="標楷體" pitchFamily="65" charset="-120"/>
              </a:rPr>
              <a:t>進入                後，點選</a:t>
            </a:r>
            <a:r>
              <a:rPr lang="en-US" altLang="zh-TW" dirty="0" smtClean="0">
                <a:ea typeface="標楷體" pitchFamily="65" charset="-120"/>
              </a:rPr>
              <a:t>【</a:t>
            </a:r>
            <a:r>
              <a:rPr lang="zh-TW" altLang="en-US" dirty="0" smtClean="0">
                <a:ea typeface="標楷體" pitchFamily="65" charset="-120"/>
              </a:rPr>
              <a:t>基本資料</a:t>
            </a:r>
            <a:r>
              <a:rPr lang="en-US" altLang="zh-TW" dirty="0" smtClean="0">
                <a:ea typeface="標楷體" pitchFamily="65" charset="-120"/>
              </a:rPr>
              <a:t>】 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55272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66124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IC95/IC97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口腔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黏膜 基本資料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4319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71600" y="5445224"/>
            <a:ext cx="7848872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歲以上身份需為嚼檳榔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含戒檳榔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或吸菸民眾。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2.18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歲身份需為嚼檳榔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含戒檳榔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原住民。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要填入完整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特別是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】)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，才會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自動帶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鄉鎮市區代碼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7687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IC95/IC97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病歷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輸入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71599" y="5661025"/>
            <a:ext cx="7561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輸入病歷後，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檢查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鍵，叫出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檢查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表格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515050" cy="30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IC95/IC97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檢查表格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14400" y="6010275"/>
            <a:ext cx="7473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1600" y="5517232"/>
            <a:ext cx="7992888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檢查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表格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填寫完整後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再退出。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病患若需轉診，按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後可直接按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列印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印出轉診單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第二聯給病患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7"/>
            <a:ext cx="68407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梵谷科技股份有限公司</a:t>
            </a:r>
          </a:p>
        </p:txBody>
      </p:sp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口腔黏膜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IC95/IC97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轉診單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14400" y="6010275"/>
            <a:ext cx="7473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1600" y="5517232"/>
            <a:ext cx="79928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轉診單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第一聯診所留存，第二聯給病患轉診用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2132856"/>
            <a:ext cx="7128792" cy="291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869</TotalTime>
  <Words>700</Words>
  <Application>Microsoft Office PowerPoint</Application>
  <PresentationFormat>如螢幕大小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Capsules</vt:lpstr>
      <vt:lpstr>小天使口腔黏膜檢查上傳操作流程</vt:lpstr>
      <vt:lpstr>口腔黏膜檢查補助對象與時程</vt:lpstr>
      <vt:lpstr>小天使IC健保卡掛號畫面</vt:lpstr>
      <vt:lpstr>口腔黏膜IC95與IC97掛號畫面</vt:lpstr>
      <vt:lpstr>IC95/IC97口腔黏膜 基本資料設定1</vt:lpstr>
      <vt:lpstr>IC95/IC97口腔黏膜 基本資料設定2</vt:lpstr>
      <vt:lpstr>口腔黏膜IC95/IC97 病歷輸入</vt:lpstr>
      <vt:lpstr>口腔黏膜IC95/IC97 檢查表格</vt:lpstr>
      <vt:lpstr>口腔黏膜IC95/IC97 檢查表(轉診單)</vt:lpstr>
      <vt:lpstr>口腔黏膜　需轉介的個案</vt:lpstr>
      <vt:lpstr>口腔黏膜 IC95/IC97 小天使抛轉程式</vt:lpstr>
      <vt:lpstr>口腔黏膜抛轉程式:醫療機構資料編輯</vt:lpstr>
      <vt:lpstr>口腔黏膜抛轉程式:轉出文字檔案</vt:lpstr>
      <vt:lpstr>口腔黏膜 大乳口網站登入畫面</vt:lpstr>
      <vt:lpstr>口腔黏膜 大乳口口腔癌篩檢登入畫面</vt:lpstr>
      <vt:lpstr>口腔黏膜 大乳口網站資料上傳1</vt:lpstr>
      <vt:lpstr>口腔黏膜 大乳口網站資料上傳2</vt:lpstr>
      <vt:lpstr>口腔黏膜 大乳口網站資料上傳3</vt:lpstr>
      <vt:lpstr>口腔黏膜 大乳口網站檢查匯入查詢</vt:lpstr>
      <vt:lpstr>口腔黏膜 匯入查詢退件原因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小天使口腔黏膜檢查上傳流程</dc:title>
  <dc:creator>Test User</dc:creator>
  <cp:lastModifiedBy>Ting</cp:lastModifiedBy>
  <cp:revision>69</cp:revision>
  <dcterms:created xsi:type="dcterms:W3CDTF">2010-07-09T05:47:34Z</dcterms:created>
  <dcterms:modified xsi:type="dcterms:W3CDTF">2013-10-29T05:40:02Z</dcterms:modified>
</cp:coreProperties>
</file>